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7" r:id="rId9"/>
    <p:sldId id="268" r:id="rId10"/>
    <p:sldId id="270" r:id="rId11"/>
    <p:sldId id="278" r:id="rId12"/>
    <p:sldId id="272" r:id="rId13"/>
    <p:sldId id="273" r:id="rId14"/>
    <p:sldId id="276" r:id="rId15"/>
    <p:sldId id="277" r:id="rId16"/>
    <p:sldId id="28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45D0F08-CA99-4C18-9564-2C92E9FC09CB}" type="datetimeFigureOut">
              <a:rPr lang="en-US" smtClean="0"/>
              <a:pPr/>
              <a:t>16-Apr-19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9D673B9-7BCF-4FA9-8BA1-10507A99BE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0F08-CA99-4C18-9564-2C92E9FC09CB}" type="datetimeFigureOut">
              <a:rPr lang="en-US" smtClean="0"/>
              <a:pPr/>
              <a:t>16-Apr-19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73B9-7BCF-4FA9-8BA1-10507A99BE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0F08-CA99-4C18-9564-2C92E9FC09CB}" type="datetimeFigureOut">
              <a:rPr lang="en-US" smtClean="0"/>
              <a:pPr/>
              <a:t>16-Apr-19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73B9-7BCF-4FA9-8BA1-10507A99BE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45D0F08-CA99-4C18-9564-2C92E9FC09CB}" type="datetimeFigureOut">
              <a:rPr lang="en-US" smtClean="0"/>
              <a:pPr/>
              <a:t>16-Apr-19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D673B9-7BCF-4FA9-8BA1-10507A99BE3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45D0F08-CA99-4C18-9564-2C92E9FC09CB}" type="datetimeFigureOut">
              <a:rPr lang="en-US" smtClean="0"/>
              <a:pPr/>
              <a:t>16-Apr-19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9D673B9-7BCF-4FA9-8BA1-10507A99BE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0F08-CA99-4C18-9564-2C92E9FC09CB}" type="datetimeFigureOut">
              <a:rPr lang="en-US" smtClean="0"/>
              <a:pPr/>
              <a:t>16-Apr-19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73B9-7BCF-4FA9-8BA1-10507A99BE3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0F08-CA99-4C18-9564-2C92E9FC09CB}" type="datetimeFigureOut">
              <a:rPr lang="en-US" smtClean="0"/>
              <a:pPr/>
              <a:t>16-Apr-19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73B9-7BCF-4FA9-8BA1-10507A99BE3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45D0F08-CA99-4C18-9564-2C92E9FC09CB}" type="datetimeFigureOut">
              <a:rPr lang="en-US" smtClean="0"/>
              <a:pPr/>
              <a:t>16-Apr-19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D673B9-7BCF-4FA9-8BA1-10507A99BE3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0F08-CA99-4C18-9564-2C92E9FC09CB}" type="datetimeFigureOut">
              <a:rPr lang="en-US" smtClean="0"/>
              <a:pPr/>
              <a:t>16-Apr-19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73B9-7BCF-4FA9-8BA1-10507A99BE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45D0F08-CA99-4C18-9564-2C92E9FC09CB}" type="datetimeFigureOut">
              <a:rPr lang="en-US" smtClean="0"/>
              <a:pPr/>
              <a:t>16-Apr-19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D673B9-7BCF-4FA9-8BA1-10507A99BE3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45D0F08-CA99-4C18-9564-2C92E9FC09CB}" type="datetimeFigureOut">
              <a:rPr lang="en-US" smtClean="0"/>
              <a:pPr/>
              <a:t>16-Apr-19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D673B9-7BCF-4FA9-8BA1-10507A99BE3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45D0F08-CA99-4C18-9564-2C92E9FC09CB}" type="datetimeFigureOut">
              <a:rPr lang="en-US" smtClean="0"/>
              <a:pPr/>
              <a:t>16-Apr-19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D673B9-7BCF-4FA9-8BA1-10507A99BE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066800"/>
            <a:ext cx="6172200" cy="1600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ENGLISH GRAMMAR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3352800"/>
            <a:ext cx="6629400" cy="2286000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92D050"/>
                </a:solidFill>
              </a:rPr>
              <a:t>BY</a:t>
            </a:r>
          </a:p>
          <a:p>
            <a:pPr algn="ctr"/>
            <a:r>
              <a:rPr lang="en-US" sz="2400" dirty="0" smtClean="0">
                <a:solidFill>
                  <a:srgbClr val="00B0F0"/>
                </a:solidFill>
              </a:rPr>
              <a:t>DR. Y. SINGH</a:t>
            </a:r>
          </a:p>
          <a:p>
            <a:pPr algn="ctr"/>
            <a:r>
              <a:rPr lang="en-US" sz="2400" dirty="0" smtClean="0">
                <a:solidFill>
                  <a:srgbClr val="00B0F0"/>
                </a:solidFill>
              </a:rPr>
              <a:t>ASSOCIATE PROFESSOR OF ENGLISH</a:t>
            </a:r>
            <a:endParaRPr lang="en-US" sz="2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CONTINUED…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5715000" cy="3886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——money he had  was stolen yesterday. (</a:t>
            </a:r>
            <a:r>
              <a:rPr lang="en-US" dirty="0" smtClean="0">
                <a:solidFill>
                  <a:srgbClr val="00B0F0"/>
                </a:solidFill>
              </a:rPr>
              <a:t>Little/The little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——care could have prevented the catastrophe. (</a:t>
            </a:r>
            <a:r>
              <a:rPr lang="en-US" dirty="0" smtClean="0">
                <a:solidFill>
                  <a:srgbClr val="00B0F0"/>
                </a:solidFill>
              </a:rPr>
              <a:t>A little/Little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——men are free from faults.</a:t>
            </a:r>
          </a:p>
          <a:p>
            <a:pPr>
              <a:buNone/>
            </a:pPr>
            <a:r>
              <a:rPr lang="en-US" dirty="0" smtClean="0"/>
              <a:t>     (</a:t>
            </a:r>
            <a:r>
              <a:rPr lang="en-US" dirty="0" smtClean="0">
                <a:solidFill>
                  <a:srgbClr val="00B0F0"/>
                </a:solidFill>
              </a:rPr>
              <a:t>A few/Few)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——</a:t>
            </a:r>
            <a:r>
              <a:rPr lang="en-US" dirty="0" smtClean="0"/>
              <a:t>people were present to welcome him. ( </a:t>
            </a:r>
            <a:r>
              <a:rPr lang="en-US" dirty="0" smtClean="0">
                <a:solidFill>
                  <a:srgbClr val="00B0F0"/>
                </a:solidFill>
              </a:rPr>
              <a:t>Few/A few</a:t>
            </a:r>
            <a:r>
              <a:rPr lang="en-US" dirty="0" smtClean="0"/>
              <a:t>) </a:t>
            </a:r>
          </a:p>
          <a:p>
            <a:r>
              <a:rPr lang="en-US" dirty="0" smtClean="0"/>
              <a:t>I shall not buy—mango(</a:t>
            </a:r>
            <a:r>
              <a:rPr lang="en-US" dirty="0" err="1" smtClean="0"/>
              <a:t>es</a:t>
            </a:r>
            <a:r>
              <a:rPr lang="en-US" dirty="0" smtClean="0"/>
              <a:t>).(</a:t>
            </a:r>
            <a:r>
              <a:rPr lang="en-US" dirty="0" smtClean="0">
                <a:solidFill>
                  <a:srgbClr val="00B0F0"/>
                </a:solidFill>
              </a:rPr>
              <a:t>some/any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6324600" y="2362200"/>
            <a:ext cx="1905000" cy="38862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The little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0000"/>
                </a:solidFill>
              </a:rPr>
              <a:t>  A little 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0000"/>
                </a:solidFill>
              </a:rPr>
              <a:t>  Few</a:t>
            </a:r>
          </a:p>
          <a:p>
            <a:pPr>
              <a:buFont typeface="Wingdings" pitchFamily="2" charset="2"/>
              <a:buChar char="Ø"/>
            </a:pPr>
            <a:endParaRPr lang="en-US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0000"/>
                </a:solidFill>
              </a:rPr>
              <a:t> few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0000"/>
                </a:solidFill>
              </a:rPr>
              <a:t>  any 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5715000" cy="658368"/>
          </a:xfrm>
        </p:spPr>
        <p:txBody>
          <a:bodyPr/>
          <a:lstStyle/>
          <a:p>
            <a:r>
              <a:rPr lang="en-US" dirty="0" smtClean="0"/>
              <a:t>Choose the correct alternative from the brackets (any five):                      1x5= 5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248400" y="1569720"/>
            <a:ext cx="1752600" cy="658368"/>
          </a:xfrm>
        </p:spPr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CONTINUED…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5105400" cy="3886200"/>
          </a:xfrm>
        </p:spPr>
        <p:txBody>
          <a:bodyPr/>
          <a:lstStyle/>
          <a:p>
            <a:r>
              <a:rPr lang="en-US" dirty="0" smtClean="0"/>
              <a:t>Leap year falls in——fourth </a:t>
            </a:r>
          </a:p>
          <a:p>
            <a:pPr>
              <a:buNone/>
            </a:pPr>
            <a:r>
              <a:rPr lang="en-US" dirty="0" smtClean="0"/>
              <a:t>    year.(</a:t>
            </a:r>
            <a:r>
              <a:rPr lang="en-US" dirty="0" smtClean="0">
                <a:solidFill>
                  <a:srgbClr val="00B0F0"/>
                </a:solidFill>
              </a:rPr>
              <a:t>each, every</a:t>
            </a:r>
            <a:r>
              <a:rPr lang="en-US" dirty="0" smtClean="0"/>
              <a:t>)</a:t>
            </a:r>
          </a:p>
          <a:p>
            <a:r>
              <a:rPr lang="en-US" dirty="0" smtClean="0"/>
              <a:t>—— of them is beautiful.(</a:t>
            </a:r>
            <a:r>
              <a:rPr lang="en-US" dirty="0" smtClean="0">
                <a:solidFill>
                  <a:srgbClr val="00B0F0"/>
                </a:solidFill>
              </a:rPr>
              <a:t>Either,  </a:t>
            </a: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      Neither)</a:t>
            </a:r>
          </a:p>
          <a:p>
            <a:r>
              <a:rPr lang="en-US" dirty="0" smtClean="0"/>
              <a:t>The jug does not contain——  </a:t>
            </a:r>
          </a:p>
          <a:p>
            <a:pPr>
              <a:buNone/>
            </a:pPr>
            <a:r>
              <a:rPr lang="en-US" dirty="0" smtClean="0"/>
              <a:t>     milk. (</a:t>
            </a:r>
            <a:r>
              <a:rPr lang="en-US" dirty="0" err="1" smtClean="0">
                <a:solidFill>
                  <a:srgbClr val="00B0F0"/>
                </a:solidFill>
              </a:rPr>
              <a:t>many,much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6095999" y="2362200"/>
            <a:ext cx="1933575" cy="38862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Every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Neither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much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5105400" cy="658368"/>
          </a:xfrm>
        </p:spPr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019800" y="1569720"/>
            <a:ext cx="1981200" cy="658368"/>
          </a:xfrm>
        </p:spPr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381000"/>
            <a:ext cx="7315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(C) Do as directed in each case (</a:t>
            </a:r>
            <a:r>
              <a:rPr lang="en-US" sz="2400" b="1" dirty="0" smtClean="0">
                <a:solidFill>
                  <a:srgbClr val="FF0000"/>
                </a:solidFill>
              </a:rPr>
              <a:t>any five</a:t>
            </a:r>
            <a:r>
              <a:rPr lang="en-US" sz="2400" dirty="0" smtClean="0"/>
              <a:t>): 1x5 = 5</a:t>
            </a:r>
          </a:p>
          <a:p>
            <a:endParaRPr lang="en-US" sz="2400" dirty="0" smtClean="0"/>
          </a:p>
          <a:p>
            <a:pPr marL="514350" indent="-514350">
              <a:buAutoNum type="romanLcParenBoth"/>
            </a:pPr>
            <a:r>
              <a:rPr lang="en-US" sz="2400" dirty="0" smtClean="0"/>
              <a:t>Who taught you grammar? (</a:t>
            </a:r>
            <a:r>
              <a:rPr lang="en-US" sz="2400" dirty="0" smtClean="0">
                <a:solidFill>
                  <a:srgbClr val="00B0F0"/>
                </a:solidFill>
              </a:rPr>
              <a:t>Change the voice</a:t>
            </a:r>
            <a:r>
              <a:rPr lang="en-US" sz="2400" dirty="0" smtClean="0"/>
              <a:t>.)</a:t>
            </a:r>
          </a:p>
          <a:p>
            <a:pPr marL="514350" indent="-514350">
              <a:buAutoNum type="romanLcParenBoth"/>
            </a:pPr>
            <a:r>
              <a:rPr lang="en-US" sz="2400" dirty="0" smtClean="0"/>
              <a:t>It is time to shut up the shop.(</a:t>
            </a:r>
            <a:r>
              <a:rPr lang="en-US" sz="2400" dirty="0" smtClean="0">
                <a:solidFill>
                  <a:srgbClr val="00B0F0"/>
                </a:solidFill>
              </a:rPr>
              <a:t>Express in passive voice.)</a:t>
            </a:r>
          </a:p>
          <a:p>
            <a:pPr marL="514350" indent="-514350">
              <a:buAutoNum type="romanLcParenBoth"/>
            </a:pPr>
            <a:r>
              <a:rPr lang="en-US" sz="2400" dirty="0" smtClean="0"/>
              <a:t> Pass the order. (</a:t>
            </a:r>
            <a:r>
              <a:rPr lang="en-US" sz="2400" dirty="0" smtClean="0">
                <a:solidFill>
                  <a:srgbClr val="00B0F0"/>
                </a:solidFill>
              </a:rPr>
              <a:t>Express in passive voice</a:t>
            </a:r>
            <a:r>
              <a:rPr lang="en-US" sz="2400" dirty="0" smtClean="0"/>
              <a:t>.)</a:t>
            </a:r>
          </a:p>
          <a:p>
            <a:pPr marL="514350" indent="-514350">
              <a:buAutoNum type="romanLcParenBoth"/>
            </a:pPr>
            <a:r>
              <a:rPr lang="en-US" sz="2400" dirty="0" smtClean="0"/>
              <a:t>“can I have a sweet?”said the small boy. (</a:t>
            </a:r>
            <a:r>
              <a:rPr lang="en-US" sz="2400" dirty="0" smtClean="0">
                <a:solidFill>
                  <a:srgbClr val="00B0F0"/>
                </a:solidFill>
              </a:rPr>
              <a:t>change the narration</a:t>
            </a:r>
            <a:r>
              <a:rPr lang="en-US" sz="2400" dirty="0" smtClean="0"/>
              <a:t>.)                       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3505200"/>
            <a:ext cx="7239000" cy="4307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ANSWERS:</a:t>
            </a:r>
          </a:p>
          <a:p>
            <a:pPr marL="514350" indent="-514350">
              <a:buAutoNum type="romanLcParenBoth"/>
            </a:pPr>
            <a:r>
              <a:rPr lang="en-US" sz="2400" b="1" dirty="0" smtClean="0">
                <a:solidFill>
                  <a:srgbClr val="0070C0"/>
                </a:solidFill>
              </a:rPr>
              <a:t>By whom was grammar taught to you?</a:t>
            </a:r>
          </a:p>
          <a:p>
            <a:pPr marL="514350" indent="-514350" algn="ctr"/>
            <a:r>
              <a:rPr lang="en-US" sz="2400" b="1" dirty="0" smtClean="0">
                <a:solidFill>
                  <a:srgbClr val="0070C0"/>
                </a:solidFill>
              </a:rPr>
              <a:t>or</a:t>
            </a:r>
          </a:p>
          <a:p>
            <a:pPr marL="514350" indent="-514350" algn="ctr"/>
            <a:r>
              <a:rPr lang="en-US" sz="2400" b="1" dirty="0" smtClean="0">
                <a:solidFill>
                  <a:srgbClr val="0070C0"/>
                </a:solidFill>
              </a:rPr>
              <a:t>By whom were you taught grammar?</a:t>
            </a:r>
          </a:p>
          <a:p>
            <a:pPr marL="514350" indent="-514350"/>
            <a:r>
              <a:rPr lang="en-US" sz="2400" b="1" dirty="0" smtClean="0">
                <a:solidFill>
                  <a:srgbClr val="0070C0"/>
                </a:solidFill>
              </a:rPr>
              <a:t>(ii) It is time for the shop to be shut up.</a:t>
            </a:r>
          </a:p>
          <a:p>
            <a:pPr marL="514350" indent="-514350"/>
            <a:r>
              <a:rPr lang="en-US" sz="2400" b="1" dirty="0" smtClean="0">
                <a:solidFill>
                  <a:srgbClr val="0070C0"/>
                </a:solidFill>
              </a:rPr>
              <a:t>(iii) Let the order be passed.</a:t>
            </a:r>
          </a:p>
          <a:p>
            <a:pPr marL="514350" indent="-514350"/>
            <a:r>
              <a:rPr lang="en-US" sz="2400" b="1" dirty="0" smtClean="0">
                <a:solidFill>
                  <a:srgbClr val="0070C0"/>
                </a:solidFill>
              </a:rPr>
              <a:t>(iv) The small boy asked if he could have a sweet. ( Or The small boy requested politely if he could have a sweet.)</a:t>
            </a:r>
          </a:p>
          <a:p>
            <a:pPr marL="514350" indent="-514350"/>
            <a:endParaRPr lang="en-US" sz="2400" b="1" dirty="0" smtClean="0">
              <a:solidFill>
                <a:srgbClr val="0070C0"/>
              </a:solidFill>
            </a:endParaRPr>
          </a:p>
          <a:p>
            <a:pPr marL="514350" indent="-514350" algn="ctr"/>
            <a:endParaRPr lang="en-US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304800"/>
            <a:ext cx="7620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CONTINUED…</a:t>
            </a:r>
          </a:p>
          <a:p>
            <a:r>
              <a:rPr lang="en-US" sz="2400" dirty="0" smtClean="0"/>
              <a:t>(v) She said that she would like her  </a:t>
            </a:r>
          </a:p>
          <a:p>
            <a:r>
              <a:rPr lang="en-US" sz="2400" dirty="0" smtClean="0"/>
              <a:t>      children  to eat vegetables.(</a:t>
            </a:r>
            <a:r>
              <a:rPr lang="en-US" sz="2400" dirty="0" smtClean="0">
                <a:solidFill>
                  <a:srgbClr val="00B0F0"/>
                </a:solidFill>
              </a:rPr>
              <a:t>Express in</a:t>
            </a:r>
          </a:p>
          <a:p>
            <a:r>
              <a:rPr lang="en-US" sz="2400" dirty="0" smtClean="0">
                <a:solidFill>
                  <a:srgbClr val="00B0F0"/>
                </a:solidFill>
              </a:rPr>
              <a:t>      direct speech.)</a:t>
            </a:r>
          </a:p>
          <a:p>
            <a:r>
              <a:rPr lang="en-US" sz="2400" dirty="0" smtClean="0"/>
              <a:t>(vi) The old mouse said, “Who will bell the  </a:t>
            </a:r>
          </a:p>
          <a:p>
            <a:r>
              <a:rPr lang="en-US" sz="2400" dirty="0" smtClean="0"/>
              <a:t>      cat?”( </a:t>
            </a:r>
            <a:r>
              <a:rPr lang="en-US" sz="2400" dirty="0" smtClean="0">
                <a:solidFill>
                  <a:srgbClr val="00B0F0"/>
                </a:solidFill>
              </a:rPr>
              <a:t>Report in Indirect Speech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(vii) He is not a liar. (</a:t>
            </a:r>
            <a:r>
              <a:rPr lang="en-US" sz="2400" dirty="0" smtClean="0">
                <a:solidFill>
                  <a:srgbClr val="00B0F0"/>
                </a:solidFill>
              </a:rPr>
              <a:t>Add a question tag</a:t>
            </a:r>
            <a:r>
              <a:rPr lang="en-US" sz="2400" dirty="0" smtClean="0"/>
              <a:t>.)</a:t>
            </a:r>
          </a:p>
          <a:p>
            <a:r>
              <a:rPr lang="en-US" sz="2400" dirty="0" smtClean="0"/>
              <a:t>(viii) Does he play cricket?(Add a short </a:t>
            </a:r>
          </a:p>
          <a:p>
            <a:r>
              <a:rPr lang="en-US" sz="2400" dirty="0" smtClean="0"/>
              <a:t>        answer.)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 flipH="1">
            <a:off x="762000" y="3733800"/>
            <a:ext cx="7086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ANSWERS:</a:t>
            </a:r>
            <a:endParaRPr lang="en-US" sz="2400" dirty="0" smtClean="0"/>
          </a:p>
          <a:p>
            <a:r>
              <a:rPr lang="en-US" sz="2400" b="1" dirty="0" smtClean="0">
                <a:solidFill>
                  <a:srgbClr val="0070C0"/>
                </a:solidFill>
              </a:rPr>
              <a:t>(v) She said, “ I shall like my children to eat   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                         vegetables.”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(vi) The old mouse asked who would bell 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        the cat.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(vii) He is not a liar. Is he?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(viii) Yes, he does. (OR) No, he doesn’t.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381000"/>
            <a:ext cx="7467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</a:t>
            </a:r>
            <a:r>
              <a:rPr lang="en-US" sz="2400" b="1" dirty="0" smtClean="0"/>
              <a:t>d</a:t>
            </a:r>
            <a:r>
              <a:rPr lang="en-US" sz="2400" dirty="0" smtClean="0"/>
              <a:t>) Correct and rewrite any five of the following </a:t>
            </a:r>
          </a:p>
          <a:p>
            <a:r>
              <a:rPr lang="en-US" sz="2400" dirty="0" smtClean="0"/>
              <a:t>      sentences:                                        1x5 = 5</a:t>
            </a:r>
          </a:p>
          <a:p>
            <a:pPr marL="514350" indent="-514350">
              <a:buAutoNum type="romanLcParenBoth"/>
            </a:pPr>
            <a:r>
              <a:rPr lang="en-US" sz="2400" dirty="0" smtClean="0"/>
              <a:t>Shakespeare is </a:t>
            </a:r>
            <a:r>
              <a:rPr lang="en-US" sz="2400" b="1" dirty="0" smtClean="0">
                <a:solidFill>
                  <a:srgbClr val="FF0000"/>
                </a:solidFill>
              </a:rPr>
              <a:t>greatest than all </a:t>
            </a:r>
            <a:r>
              <a:rPr lang="en-US" sz="2400" dirty="0" smtClean="0"/>
              <a:t>the playwrights.</a:t>
            </a:r>
          </a:p>
          <a:p>
            <a:pPr marL="514350" indent="-514350">
              <a:buAutoNum type="romanLcParenBoth"/>
            </a:pPr>
            <a:r>
              <a:rPr lang="en-US" sz="2400" dirty="0" smtClean="0"/>
              <a:t>Hyderabad is not as </a:t>
            </a:r>
            <a:r>
              <a:rPr lang="en-US" sz="2400" b="1" dirty="0" smtClean="0">
                <a:solidFill>
                  <a:srgbClr val="FF0000"/>
                </a:solidFill>
              </a:rPr>
              <a:t>cool</a:t>
            </a:r>
            <a:r>
              <a:rPr lang="en-US" sz="2400" dirty="0" smtClean="0"/>
              <a:t> as Bangalore.</a:t>
            </a:r>
          </a:p>
          <a:p>
            <a:pPr marL="514350" indent="-514350">
              <a:buAutoNum type="romanLcParenBoth"/>
            </a:pPr>
            <a:r>
              <a:rPr lang="en-US" sz="2400" dirty="0" smtClean="0"/>
              <a:t> Each of them </a:t>
            </a:r>
            <a:r>
              <a:rPr lang="en-US" sz="2400" b="1" dirty="0" smtClean="0">
                <a:solidFill>
                  <a:srgbClr val="FF0000"/>
                </a:solidFill>
              </a:rPr>
              <a:t>are</a:t>
            </a:r>
            <a:r>
              <a:rPr lang="en-US" sz="2400" dirty="0" smtClean="0"/>
              <a:t> culprit.</a:t>
            </a:r>
          </a:p>
          <a:p>
            <a:pPr marL="514350" indent="-514350">
              <a:buAutoNum type="romanLcParenBoth"/>
            </a:pPr>
            <a:r>
              <a:rPr lang="en-US" sz="2400" dirty="0" smtClean="0"/>
              <a:t> It is </a:t>
            </a:r>
            <a:r>
              <a:rPr lang="en-US" sz="2400" b="1" dirty="0" smtClean="0">
                <a:solidFill>
                  <a:srgbClr val="FF0000"/>
                </a:solidFill>
              </a:rPr>
              <a:t>too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/>
              <a:t>hot.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3657600"/>
            <a:ext cx="7696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ANSWERS: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(</a:t>
            </a:r>
            <a:r>
              <a:rPr lang="en-US" sz="2400" b="1" dirty="0" err="1" smtClean="0">
                <a:solidFill>
                  <a:srgbClr val="0070C0"/>
                </a:solidFill>
              </a:rPr>
              <a:t>i</a:t>
            </a:r>
            <a:r>
              <a:rPr lang="en-US" sz="2400" b="1" dirty="0" smtClean="0">
                <a:solidFill>
                  <a:srgbClr val="0070C0"/>
                </a:solidFill>
              </a:rPr>
              <a:t>) Shakespeare is </a:t>
            </a:r>
            <a:r>
              <a:rPr lang="en-US" sz="2400" b="1" dirty="0" smtClean="0">
                <a:solidFill>
                  <a:srgbClr val="00B050"/>
                </a:solidFill>
              </a:rPr>
              <a:t>greater than any other    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     </a:t>
            </a:r>
            <a:r>
              <a:rPr lang="en-US" sz="2400" b="1" dirty="0" smtClean="0">
                <a:solidFill>
                  <a:srgbClr val="00B050"/>
                </a:solidFill>
              </a:rPr>
              <a:t>playwrights.</a:t>
            </a:r>
            <a:r>
              <a:rPr lang="en-US" sz="2400" b="1" dirty="0" smtClean="0">
                <a:solidFill>
                  <a:srgbClr val="0070C0"/>
                </a:solidFill>
              </a:rPr>
              <a:t> (OR) Shakespeare is </a:t>
            </a:r>
            <a:r>
              <a:rPr lang="en-US" sz="2400" b="1" dirty="0" smtClean="0">
                <a:solidFill>
                  <a:srgbClr val="00B050"/>
                </a:solidFill>
              </a:rPr>
              <a:t>the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sz="2400" b="1" dirty="0" smtClean="0">
                <a:solidFill>
                  <a:srgbClr val="00B050"/>
                </a:solidFill>
              </a:rPr>
              <a:t>     greatest playwright.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(ii) Bangalore is </a:t>
            </a:r>
            <a:r>
              <a:rPr lang="en-US" sz="2400" b="1" dirty="0" smtClean="0">
                <a:solidFill>
                  <a:srgbClr val="00B050"/>
                </a:solidFill>
              </a:rPr>
              <a:t>cooler</a:t>
            </a:r>
            <a:r>
              <a:rPr lang="en-US" sz="2400" b="1" dirty="0" smtClean="0">
                <a:solidFill>
                  <a:srgbClr val="0070C0"/>
                </a:solidFill>
              </a:rPr>
              <a:t> than Hyderabad.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(iii) Each of them </a:t>
            </a:r>
            <a:r>
              <a:rPr lang="en-US" sz="2400" b="1" dirty="0" smtClean="0">
                <a:solidFill>
                  <a:srgbClr val="00B050"/>
                </a:solidFill>
              </a:rPr>
              <a:t>is</a:t>
            </a:r>
            <a:r>
              <a:rPr lang="en-US" sz="2400" b="1" dirty="0" smtClean="0">
                <a:solidFill>
                  <a:srgbClr val="0070C0"/>
                </a:solidFill>
              </a:rPr>
              <a:t> culprit.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(iv) It is </a:t>
            </a:r>
            <a:r>
              <a:rPr lang="en-US" sz="2400" b="1" dirty="0" smtClean="0">
                <a:solidFill>
                  <a:srgbClr val="00B050"/>
                </a:solidFill>
              </a:rPr>
              <a:t>very</a:t>
            </a:r>
            <a:r>
              <a:rPr lang="en-US" sz="2400" b="1" dirty="0" smtClean="0">
                <a:solidFill>
                  <a:srgbClr val="0070C0"/>
                </a:solidFill>
              </a:rPr>
              <a:t> hot.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762000"/>
            <a:ext cx="7391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CONTINUED…</a:t>
            </a:r>
          </a:p>
          <a:p>
            <a:r>
              <a:rPr lang="en-US" sz="2400" dirty="0" smtClean="0"/>
              <a:t>(v) None of them </a:t>
            </a:r>
            <a:r>
              <a:rPr lang="en-US" sz="2400" b="1" dirty="0" smtClean="0">
                <a:solidFill>
                  <a:srgbClr val="FF0000"/>
                </a:solidFill>
              </a:rPr>
              <a:t>have </a:t>
            </a:r>
            <a:r>
              <a:rPr lang="en-US" sz="2400" dirty="0" smtClean="0"/>
              <a:t>an umbrella.</a:t>
            </a:r>
          </a:p>
          <a:p>
            <a:r>
              <a:rPr lang="en-US" sz="2400" dirty="0" smtClean="0"/>
              <a:t>(vi) Mangalore is </a:t>
            </a:r>
            <a:r>
              <a:rPr lang="en-US" sz="2400" b="1" dirty="0" smtClean="0">
                <a:solidFill>
                  <a:srgbClr val="FF0000"/>
                </a:solidFill>
              </a:rPr>
              <a:t>further</a:t>
            </a:r>
            <a:r>
              <a:rPr lang="en-US" sz="2400" dirty="0" smtClean="0"/>
              <a:t> from Mumbai than </a:t>
            </a:r>
          </a:p>
          <a:p>
            <a:r>
              <a:rPr lang="en-US" sz="2400" dirty="0" smtClean="0"/>
              <a:t>      </a:t>
            </a:r>
            <a:r>
              <a:rPr lang="en-US" sz="2400" dirty="0" err="1" smtClean="0"/>
              <a:t>Surat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(vii) He is junior </a:t>
            </a:r>
            <a:r>
              <a:rPr lang="en-US" sz="2400" b="1" dirty="0" smtClean="0">
                <a:solidFill>
                  <a:srgbClr val="FF0000"/>
                </a:solidFill>
              </a:rPr>
              <a:t>than</a:t>
            </a:r>
            <a:r>
              <a:rPr lang="en-US" sz="2400" dirty="0" smtClean="0"/>
              <a:t> all his colleagues.</a:t>
            </a:r>
          </a:p>
          <a:p>
            <a:r>
              <a:rPr lang="en-US" sz="2400" dirty="0" smtClean="0"/>
              <a:t>(viii) Copper is </a:t>
            </a:r>
            <a:r>
              <a:rPr lang="en-US" sz="2400" b="1" dirty="0" smtClean="0">
                <a:solidFill>
                  <a:srgbClr val="FF0000"/>
                </a:solidFill>
              </a:rPr>
              <a:t>the </a:t>
            </a:r>
            <a:r>
              <a:rPr lang="en-US" sz="2400" dirty="0" smtClean="0"/>
              <a:t>useful metal.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3886200"/>
            <a:ext cx="7162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 ANSWERS: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(v) None of them </a:t>
            </a:r>
            <a:r>
              <a:rPr lang="en-US" sz="2400" b="1" dirty="0" smtClean="0">
                <a:solidFill>
                  <a:srgbClr val="00B050"/>
                </a:solidFill>
              </a:rPr>
              <a:t>has</a:t>
            </a:r>
            <a:r>
              <a:rPr lang="en-US" sz="2400" b="1" dirty="0" smtClean="0">
                <a:solidFill>
                  <a:srgbClr val="0070C0"/>
                </a:solidFill>
              </a:rPr>
              <a:t> an umbrella.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(vi) Mangalore is </a:t>
            </a:r>
            <a:r>
              <a:rPr lang="en-US" sz="2400" b="1" dirty="0" smtClean="0">
                <a:solidFill>
                  <a:srgbClr val="00B050"/>
                </a:solidFill>
              </a:rPr>
              <a:t>farther</a:t>
            </a:r>
            <a:r>
              <a:rPr lang="en-US" sz="2400" b="1" dirty="0" smtClean="0">
                <a:solidFill>
                  <a:srgbClr val="0070C0"/>
                </a:solidFill>
              </a:rPr>
              <a:t> from Mumbai than 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      </a:t>
            </a:r>
            <a:r>
              <a:rPr lang="en-US" sz="2400" b="1" dirty="0" err="1" smtClean="0">
                <a:solidFill>
                  <a:srgbClr val="0070C0"/>
                </a:solidFill>
              </a:rPr>
              <a:t>Surat</a:t>
            </a:r>
            <a:r>
              <a:rPr lang="en-US" sz="2400" b="1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(vii) He is junior </a:t>
            </a:r>
            <a:r>
              <a:rPr lang="en-US" sz="2400" b="1" dirty="0" smtClean="0">
                <a:solidFill>
                  <a:srgbClr val="00B050"/>
                </a:solidFill>
              </a:rPr>
              <a:t>to </a:t>
            </a:r>
            <a:r>
              <a:rPr lang="en-US" sz="2400" b="1" dirty="0" smtClean="0">
                <a:solidFill>
                  <a:srgbClr val="0070C0"/>
                </a:solidFill>
              </a:rPr>
              <a:t>all his colleagues.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(viii) Copper is </a:t>
            </a:r>
            <a:r>
              <a:rPr lang="en-US" sz="2400" b="1" dirty="0" smtClean="0">
                <a:solidFill>
                  <a:srgbClr val="00B050"/>
                </a:solidFill>
              </a:rPr>
              <a:t>a</a:t>
            </a:r>
            <a:r>
              <a:rPr lang="en-US" sz="2400" b="1" dirty="0" smtClean="0">
                <a:solidFill>
                  <a:srgbClr val="0070C0"/>
                </a:solidFill>
              </a:rPr>
              <a:t> useful metal.</a:t>
            </a:r>
          </a:p>
          <a:p>
            <a:pPr marL="514350" indent="-514350">
              <a:buAutoNum type="romanLcParenBoth"/>
            </a:pPr>
            <a:endParaRPr lang="en-US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7467600" cy="1676400"/>
          </a:xfrm>
        </p:spPr>
        <p:txBody>
          <a:bodyPr anchor="ctr">
            <a:normAutofit/>
          </a:bodyPr>
          <a:lstStyle/>
          <a:p>
            <a:pPr algn="ctr"/>
            <a:r>
              <a:rPr lang="en-US" sz="6000" b="1" dirty="0" smtClean="0">
                <a:solidFill>
                  <a:srgbClr val="00B050"/>
                </a:solidFill>
              </a:rPr>
              <a:t>THANKS</a:t>
            </a:r>
            <a:endParaRPr lang="en-US" sz="6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3050"/>
            <a:ext cx="8305800" cy="1327150"/>
          </a:xfrm>
        </p:spPr>
        <p:txBody>
          <a:bodyPr>
            <a:noAutofit/>
          </a:bodyPr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</a:rPr>
              <a:t>( Grammar Exercises with Answers)</a:t>
            </a:r>
            <a:br>
              <a:rPr lang="en-US" sz="2000" i="1" dirty="0" smtClean="0">
                <a:solidFill>
                  <a:srgbClr val="FF0000"/>
                </a:solidFill>
              </a:rPr>
            </a:br>
            <a:r>
              <a:rPr lang="en-US" sz="2000" i="1" dirty="0" smtClean="0">
                <a:solidFill>
                  <a:srgbClr val="FF0000"/>
                </a:solidFill>
              </a:rPr>
              <a:t>(a)</a:t>
            </a:r>
            <a:r>
              <a:rPr lang="en-US" sz="2000" dirty="0" smtClean="0"/>
              <a:t>Fill in the blanks with appropriate forms of verbs ‘be’ (</a:t>
            </a:r>
            <a:r>
              <a:rPr lang="en-US" sz="2000" dirty="0" smtClean="0">
                <a:solidFill>
                  <a:srgbClr val="0070C0"/>
                </a:solidFill>
              </a:rPr>
              <a:t>any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70C0"/>
                </a:solidFill>
              </a:rPr>
              <a:t>five</a:t>
            </a:r>
            <a:r>
              <a:rPr lang="en-US" sz="2000" dirty="0" smtClean="0"/>
              <a:t>) :     						1 X 5   = 5</a:t>
            </a:r>
            <a:br>
              <a:rPr lang="en-US" sz="2000" dirty="0" smtClean="0"/>
            </a:br>
            <a:r>
              <a:rPr lang="en-US" sz="2000" i="1" dirty="0" smtClean="0">
                <a:solidFill>
                  <a:srgbClr val="FF0000"/>
                </a:solidFill>
              </a:rPr>
              <a:t>NOTE: </a:t>
            </a:r>
            <a:r>
              <a:rPr lang="en-US" sz="2000" b="1" i="1" dirty="0" smtClean="0">
                <a:solidFill>
                  <a:srgbClr val="FF0000"/>
                </a:solidFill>
              </a:rPr>
              <a:t>write complete sentences</a:t>
            </a:r>
            <a:r>
              <a:rPr lang="en-US" sz="2000" i="1" dirty="0" smtClean="0">
                <a:solidFill>
                  <a:srgbClr val="FF0000"/>
                </a:solidFill>
              </a:rPr>
              <a:t>. 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6248400" cy="38862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Sameer</a:t>
            </a:r>
            <a:r>
              <a:rPr lang="en-US" dirty="0" smtClean="0"/>
              <a:t> – – here in the next week.</a:t>
            </a:r>
          </a:p>
          <a:p>
            <a:r>
              <a:rPr lang="en-US" dirty="0" err="1" smtClean="0"/>
              <a:t>Anu</a:t>
            </a:r>
            <a:r>
              <a:rPr lang="en-US" dirty="0" smtClean="0"/>
              <a:t>–– in </a:t>
            </a:r>
            <a:r>
              <a:rPr lang="en-US" dirty="0" err="1" smtClean="0"/>
              <a:t>Pasighat</a:t>
            </a:r>
            <a:r>
              <a:rPr lang="en-US" dirty="0" smtClean="0"/>
              <a:t> for ten years.</a:t>
            </a:r>
          </a:p>
          <a:p>
            <a:r>
              <a:rPr lang="en-US" dirty="0" smtClean="0"/>
              <a:t>The thief —— caught yesterday at </a:t>
            </a:r>
            <a:r>
              <a:rPr lang="en-US" dirty="0" err="1" smtClean="0"/>
              <a:t>Guwahati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Kiran</a:t>
            </a:r>
            <a:r>
              <a:rPr lang="en-US" dirty="0" smtClean="0"/>
              <a:t> Desai —— awarded the Booker prize this year.</a:t>
            </a:r>
          </a:p>
          <a:p>
            <a:r>
              <a:rPr lang="en-US" dirty="0" smtClean="0"/>
              <a:t>The chief minister—to start for New Delhi this morning.</a:t>
            </a:r>
          </a:p>
          <a:p>
            <a:r>
              <a:rPr lang="en-US" dirty="0" smtClean="0"/>
              <a:t>She — absent for some days in the last month.</a:t>
            </a:r>
          </a:p>
          <a:p>
            <a:r>
              <a:rPr lang="en-US" dirty="0" smtClean="0"/>
              <a:t>I have—living here for last few years.</a:t>
            </a:r>
          </a:p>
          <a:p>
            <a:r>
              <a:rPr lang="en-US" dirty="0" smtClean="0"/>
              <a:t>I— not a member of this club.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6477001" y="2362200"/>
            <a:ext cx="2209800" cy="38862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200" b="1" dirty="0" smtClean="0">
                <a:solidFill>
                  <a:srgbClr val="FF0000"/>
                </a:solidFill>
              </a:rPr>
              <a:t>will be</a:t>
            </a:r>
          </a:p>
          <a:p>
            <a:pPr>
              <a:buFont typeface="Wingdings" pitchFamily="2" charset="2"/>
              <a:buChar char="Ø"/>
            </a:pPr>
            <a:r>
              <a:rPr lang="en-US" sz="2200" b="1" dirty="0" smtClean="0">
                <a:solidFill>
                  <a:srgbClr val="FF0000"/>
                </a:solidFill>
              </a:rPr>
              <a:t>has been</a:t>
            </a:r>
          </a:p>
          <a:p>
            <a:pPr>
              <a:buFont typeface="Wingdings" pitchFamily="2" charset="2"/>
              <a:buChar char="Ø"/>
            </a:pPr>
            <a:r>
              <a:rPr lang="en-US" sz="2200" b="1" dirty="0" smtClean="0">
                <a:solidFill>
                  <a:srgbClr val="FF0000"/>
                </a:solidFill>
              </a:rPr>
              <a:t>was</a:t>
            </a:r>
            <a:br>
              <a:rPr lang="en-US" sz="2200" b="1" dirty="0" smtClean="0">
                <a:solidFill>
                  <a:srgbClr val="FF0000"/>
                </a:solidFill>
              </a:rPr>
            </a:br>
            <a:endParaRPr lang="en-US" sz="22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200" b="1" dirty="0" smtClean="0">
                <a:solidFill>
                  <a:srgbClr val="FF0000"/>
                </a:solidFill>
              </a:rPr>
              <a:t>has been</a:t>
            </a:r>
          </a:p>
          <a:p>
            <a:pPr>
              <a:buFont typeface="Wingdings" pitchFamily="2" charset="2"/>
              <a:buChar char="Ø"/>
            </a:pPr>
            <a:r>
              <a:rPr lang="en-US" sz="2200" b="1" dirty="0" smtClean="0">
                <a:solidFill>
                  <a:srgbClr val="FF0000"/>
                </a:solidFill>
              </a:rPr>
              <a:t>is</a:t>
            </a:r>
          </a:p>
          <a:p>
            <a:pPr>
              <a:buFont typeface="Wingdings" pitchFamily="2" charset="2"/>
              <a:buChar char="Ø"/>
            </a:pPr>
            <a:r>
              <a:rPr lang="en-US" sz="2200" b="1" dirty="0" smtClean="0">
                <a:solidFill>
                  <a:srgbClr val="FF0000"/>
                </a:solidFill>
              </a:rPr>
              <a:t>Was</a:t>
            </a:r>
            <a:br>
              <a:rPr lang="en-US" sz="2200" b="1" dirty="0" smtClean="0">
                <a:solidFill>
                  <a:srgbClr val="FF0000"/>
                </a:solidFill>
              </a:rPr>
            </a:br>
            <a:endParaRPr lang="en-US" sz="22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200" b="1" dirty="0" smtClean="0">
                <a:solidFill>
                  <a:srgbClr val="FF0000"/>
                </a:solidFill>
              </a:rPr>
              <a:t>been</a:t>
            </a:r>
          </a:p>
          <a:p>
            <a:pPr>
              <a:buFont typeface="Wingdings" pitchFamily="2" charset="2"/>
              <a:buChar char="Ø"/>
            </a:pPr>
            <a:r>
              <a:rPr lang="en-US" sz="2200" b="1" dirty="0" smtClean="0">
                <a:solidFill>
                  <a:srgbClr val="FF0000"/>
                </a:solidFill>
              </a:rPr>
              <a:t>am</a:t>
            </a:r>
          </a:p>
          <a:p>
            <a:endParaRPr lang="en-US" sz="2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5791200" cy="658368"/>
          </a:xfrm>
        </p:spPr>
        <p:txBody>
          <a:bodyPr/>
          <a:lstStyle/>
          <a:p>
            <a:pPr algn="ctr"/>
            <a:r>
              <a:rPr lang="en-US" sz="2800" dirty="0" smtClean="0"/>
              <a:t>Questions</a:t>
            </a:r>
            <a:endParaRPr lang="en-US" sz="2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324600" y="1569720"/>
            <a:ext cx="2362200" cy="658368"/>
          </a:xfrm>
        </p:spPr>
        <p:txBody>
          <a:bodyPr/>
          <a:lstStyle/>
          <a:p>
            <a:pPr algn="ctr"/>
            <a:r>
              <a:rPr lang="en-US" sz="2800" dirty="0" smtClean="0"/>
              <a:t>Answers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3050"/>
            <a:ext cx="8305800" cy="1143000"/>
          </a:xfrm>
        </p:spPr>
        <p:txBody>
          <a:bodyPr>
            <a:noAutofit/>
          </a:bodyPr>
          <a:lstStyle/>
          <a:p>
            <a:r>
              <a:rPr lang="en-US" sz="2000" dirty="0" smtClean="0"/>
              <a:t>  choose the correct tense of the verb from the alternatives given in the brackets (</a:t>
            </a:r>
            <a:r>
              <a:rPr lang="en-US" sz="2000" dirty="0" smtClean="0">
                <a:solidFill>
                  <a:srgbClr val="0070C0"/>
                </a:solidFill>
              </a:rPr>
              <a:t>any five</a:t>
            </a:r>
            <a:r>
              <a:rPr lang="en-US" sz="2000" dirty="0" smtClean="0"/>
              <a:t>) :     			1 X 5   = 5</a:t>
            </a:r>
            <a:br>
              <a:rPr lang="en-US" sz="2000" dirty="0" smtClean="0"/>
            </a:br>
            <a:r>
              <a:rPr lang="en-US" sz="2000" i="1" dirty="0" smtClean="0">
                <a:solidFill>
                  <a:srgbClr val="FF0000"/>
                </a:solidFill>
              </a:rPr>
              <a:t>NOTE: </a:t>
            </a:r>
            <a:r>
              <a:rPr lang="en-US" sz="2000" b="1" i="1" dirty="0" smtClean="0">
                <a:solidFill>
                  <a:srgbClr val="FF0000"/>
                </a:solidFill>
              </a:rPr>
              <a:t>write complete sentences</a:t>
            </a:r>
            <a:r>
              <a:rPr lang="en-US" sz="2000" i="1" dirty="0" smtClean="0">
                <a:solidFill>
                  <a:srgbClr val="FF0000"/>
                </a:solidFill>
              </a:rPr>
              <a:t>. 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457200" y="2438400"/>
            <a:ext cx="6019800" cy="4114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earth—round the Sun.(moves/move/moved) </a:t>
            </a:r>
          </a:p>
          <a:p>
            <a:r>
              <a:rPr lang="en-US" dirty="0" smtClean="0"/>
              <a:t>I–– her only one letter up to now.(sent/have sent/ shall send)</a:t>
            </a:r>
          </a:p>
          <a:p>
            <a:r>
              <a:rPr lang="en-US" dirty="0" smtClean="0"/>
              <a:t>I—— a strong noise.(hear/am hearing/have been hearing)</a:t>
            </a:r>
          </a:p>
          <a:p>
            <a:r>
              <a:rPr lang="en-US" dirty="0" err="1" smtClean="0"/>
              <a:t>Tago</a:t>
            </a:r>
            <a:r>
              <a:rPr lang="en-US" dirty="0" smtClean="0"/>
              <a:t> —— fifty next birthday.(is/shall be/have been)</a:t>
            </a:r>
          </a:p>
          <a:p>
            <a:r>
              <a:rPr lang="en-US" dirty="0" smtClean="0"/>
              <a:t>The train——before we reached the station.(left/had left/will have left)</a:t>
            </a:r>
          </a:p>
          <a:p>
            <a:r>
              <a:rPr lang="en-US" dirty="0" smtClean="0"/>
              <a:t>Did you think you——me somewhere before?(had seen/have seen/were seeing</a:t>
            </a:r>
          </a:p>
          <a:p>
            <a:r>
              <a:rPr lang="en-US" dirty="0" smtClean="0"/>
              <a:t>The principal shall explain you when she——back.(comes/will come/came)</a:t>
            </a:r>
          </a:p>
          <a:p>
            <a:r>
              <a:rPr lang="en-US" dirty="0" smtClean="0"/>
              <a:t>It——since early morning.(rained/is raining/has been raining.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6477001" y="2362200"/>
            <a:ext cx="2209800" cy="43434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200" b="1" dirty="0" smtClean="0">
                <a:solidFill>
                  <a:srgbClr val="FF0000"/>
                </a:solidFill>
              </a:rPr>
              <a:t>Moves</a:t>
            </a:r>
          </a:p>
          <a:p>
            <a:pPr>
              <a:buFont typeface="Wingdings" pitchFamily="2" charset="2"/>
              <a:buChar char="Ø"/>
            </a:pPr>
            <a:r>
              <a:rPr lang="en-US" sz="2200" b="1" dirty="0" smtClean="0">
                <a:solidFill>
                  <a:srgbClr val="FF0000"/>
                </a:solidFill>
              </a:rPr>
              <a:t> have sent                   </a:t>
            </a:r>
          </a:p>
          <a:p>
            <a:pPr>
              <a:buFont typeface="Wingdings" pitchFamily="2" charset="2"/>
              <a:buChar char="Ø"/>
            </a:pPr>
            <a:r>
              <a:rPr lang="en-US" sz="2200" b="1" dirty="0" smtClean="0">
                <a:solidFill>
                  <a:srgbClr val="FF0000"/>
                </a:solidFill>
              </a:rPr>
              <a:t>hear</a:t>
            </a:r>
          </a:p>
          <a:p>
            <a:pPr>
              <a:buFont typeface="Wingdings" pitchFamily="2" charset="2"/>
              <a:buChar char="Ø"/>
            </a:pPr>
            <a:r>
              <a:rPr lang="en-US" sz="2200" b="1" dirty="0" smtClean="0">
                <a:solidFill>
                  <a:srgbClr val="FF0000"/>
                </a:solidFill>
              </a:rPr>
              <a:t>shall be</a:t>
            </a:r>
          </a:p>
          <a:p>
            <a:pPr>
              <a:buFont typeface="Wingdings" pitchFamily="2" charset="2"/>
              <a:buChar char="Ø"/>
            </a:pPr>
            <a:endParaRPr lang="en-US" sz="22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200" b="1" dirty="0" smtClean="0">
                <a:solidFill>
                  <a:srgbClr val="FF0000"/>
                </a:solidFill>
              </a:rPr>
              <a:t>had left</a:t>
            </a:r>
            <a:br>
              <a:rPr lang="en-US" sz="2200" b="1" dirty="0" smtClean="0">
                <a:solidFill>
                  <a:srgbClr val="FF0000"/>
                </a:solidFill>
              </a:rPr>
            </a:br>
            <a:endParaRPr lang="en-US" sz="22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200" b="1" dirty="0" smtClean="0">
                <a:solidFill>
                  <a:srgbClr val="FF0000"/>
                </a:solidFill>
              </a:rPr>
              <a:t>had seen</a:t>
            </a:r>
          </a:p>
          <a:p>
            <a:pPr>
              <a:buFont typeface="Wingdings" pitchFamily="2" charset="2"/>
              <a:buChar char="Ø"/>
            </a:pPr>
            <a:r>
              <a:rPr lang="en-US" sz="2200" b="1" dirty="0" smtClean="0">
                <a:solidFill>
                  <a:srgbClr val="FF0000"/>
                </a:solidFill>
              </a:rPr>
              <a:t>Comes</a:t>
            </a:r>
          </a:p>
          <a:p>
            <a:pPr>
              <a:buFont typeface="Wingdings" pitchFamily="2" charset="2"/>
              <a:buChar char="Ø"/>
            </a:pPr>
            <a:r>
              <a:rPr lang="en-US" sz="2200" b="1" dirty="0" smtClean="0">
                <a:solidFill>
                  <a:srgbClr val="FF0000"/>
                </a:solidFill>
              </a:rPr>
              <a:t>has been raining</a:t>
            </a:r>
          </a:p>
          <a:p>
            <a:endParaRPr lang="en-US" sz="2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5791200" cy="658368"/>
          </a:xfrm>
        </p:spPr>
        <p:txBody>
          <a:bodyPr/>
          <a:lstStyle/>
          <a:p>
            <a:pPr algn="ctr"/>
            <a:r>
              <a:rPr lang="en-US" sz="2800" dirty="0" smtClean="0"/>
              <a:t>Questions</a:t>
            </a:r>
            <a:endParaRPr lang="en-US" sz="2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324600" y="1569720"/>
            <a:ext cx="2362200" cy="658368"/>
          </a:xfrm>
        </p:spPr>
        <p:txBody>
          <a:bodyPr/>
          <a:lstStyle/>
          <a:p>
            <a:pPr algn="ctr"/>
            <a:r>
              <a:rPr lang="en-US" sz="2800" dirty="0" smtClean="0"/>
              <a:t>Answers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52401"/>
            <a:ext cx="8153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C) Use the verb in the bracket in each sentence and rewrite as directed (</a:t>
            </a:r>
            <a:r>
              <a:rPr lang="en-US" sz="2400" dirty="0" smtClean="0">
                <a:solidFill>
                  <a:srgbClr val="FF0000"/>
                </a:solidFill>
              </a:rPr>
              <a:t>any five</a:t>
            </a:r>
            <a:r>
              <a:rPr lang="en-US" sz="2400" dirty="0" smtClean="0"/>
              <a:t>):                          1x5=5</a:t>
            </a:r>
          </a:p>
          <a:p>
            <a:pPr marL="400050" indent="-400050" algn="just">
              <a:buAutoNum type="romanLcParenR"/>
            </a:pPr>
            <a:r>
              <a:rPr lang="en-US" sz="2400" dirty="0" smtClean="0"/>
              <a:t>How long you (</a:t>
            </a:r>
            <a:r>
              <a:rPr lang="en-US" sz="2400" dirty="0" smtClean="0">
                <a:solidFill>
                  <a:srgbClr val="FF0000"/>
                </a:solidFill>
              </a:rPr>
              <a:t>live</a:t>
            </a:r>
            <a:r>
              <a:rPr lang="en-US" sz="2400" dirty="0" smtClean="0"/>
              <a:t>) here? (Make an interrogative sentence using </a:t>
            </a:r>
            <a:r>
              <a:rPr lang="en-US" sz="2400" dirty="0" smtClean="0">
                <a:solidFill>
                  <a:srgbClr val="00B0F0"/>
                </a:solidFill>
              </a:rPr>
              <a:t>present perfect tense</a:t>
            </a:r>
            <a:r>
              <a:rPr lang="en-US" sz="2400" dirty="0" smtClean="0"/>
              <a:t>.)</a:t>
            </a:r>
          </a:p>
          <a:p>
            <a:pPr marL="400050" indent="-400050" algn="just">
              <a:buAutoNum type="romanLcParenR"/>
            </a:pPr>
            <a:r>
              <a:rPr lang="en-US" sz="2400" dirty="0" smtClean="0"/>
              <a:t>You (</a:t>
            </a:r>
            <a:r>
              <a:rPr lang="en-US" sz="2400" dirty="0" smtClean="0">
                <a:solidFill>
                  <a:srgbClr val="FF0000"/>
                </a:solidFill>
              </a:rPr>
              <a:t>see</a:t>
            </a:r>
            <a:r>
              <a:rPr lang="en-US" sz="2400" dirty="0" smtClean="0"/>
              <a:t>) the moon last night?  (make a negative-interrogative sentence in </a:t>
            </a:r>
            <a:r>
              <a:rPr lang="en-US" sz="2400" dirty="0" smtClean="0">
                <a:solidFill>
                  <a:srgbClr val="00B0F0"/>
                </a:solidFill>
              </a:rPr>
              <a:t>simple past tense</a:t>
            </a:r>
            <a:r>
              <a:rPr lang="en-US" sz="2400" dirty="0" smtClean="0"/>
              <a:t>.)</a:t>
            </a:r>
          </a:p>
          <a:p>
            <a:pPr marL="400050" indent="-400050" algn="just">
              <a:buAutoNum type="romanLcParenR"/>
            </a:pPr>
            <a:r>
              <a:rPr lang="en-US" sz="2400" dirty="0" smtClean="0"/>
              <a:t> What you (</a:t>
            </a:r>
            <a:r>
              <a:rPr lang="en-US" sz="2400" dirty="0" smtClean="0">
                <a:solidFill>
                  <a:srgbClr val="FF0000"/>
                </a:solidFill>
              </a:rPr>
              <a:t>wait</a:t>
            </a:r>
            <a:r>
              <a:rPr lang="en-US" sz="2400" dirty="0" smtClean="0"/>
              <a:t>) for?(make an interrogative sentence in </a:t>
            </a:r>
            <a:r>
              <a:rPr lang="en-US" sz="2400" dirty="0" smtClean="0">
                <a:solidFill>
                  <a:srgbClr val="00B0F0"/>
                </a:solidFill>
              </a:rPr>
              <a:t>present continuous tense</a:t>
            </a:r>
            <a:r>
              <a:rPr lang="en-US" sz="2400" dirty="0" smtClean="0"/>
              <a:t>.)</a:t>
            </a:r>
          </a:p>
          <a:p>
            <a:pPr marL="400050" indent="-400050">
              <a:buAutoNum type="romanLcParenR"/>
            </a:pPr>
            <a:r>
              <a:rPr lang="en-US" sz="2400" dirty="0" smtClean="0"/>
              <a:t> What this pen(</a:t>
            </a:r>
            <a:r>
              <a:rPr lang="en-US" sz="2400" dirty="0" smtClean="0">
                <a:solidFill>
                  <a:srgbClr val="FF0000"/>
                </a:solidFill>
              </a:rPr>
              <a:t>cost</a:t>
            </a:r>
            <a:r>
              <a:rPr lang="en-US" sz="2400" dirty="0" smtClean="0"/>
              <a:t> )you? (make an interrogative sentence in </a:t>
            </a:r>
            <a:r>
              <a:rPr lang="en-US" sz="2400" dirty="0" smtClean="0">
                <a:solidFill>
                  <a:srgbClr val="00B0F0"/>
                </a:solidFill>
              </a:rPr>
              <a:t>simple present tense</a:t>
            </a:r>
            <a:r>
              <a:rPr lang="en-US" sz="2400" dirty="0" smtClean="0"/>
              <a:t>.)</a:t>
            </a:r>
          </a:p>
          <a:p>
            <a:pPr marL="400050" indent="-400050"/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44196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</a:rPr>
              <a:t>Answers</a:t>
            </a:r>
          </a:p>
          <a:p>
            <a:pPr marL="514350" indent="-514350">
              <a:buAutoNum type="romanLcParenBoth"/>
            </a:pPr>
            <a:r>
              <a:rPr lang="en-US" sz="2400" b="1" dirty="0" smtClean="0">
                <a:solidFill>
                  <a:srgbClr val="0070C0"/>
                </a:solidFill>
              </a:rPr>
              <a:t>How long have you lived here?</a:t>
            </a:r>
          </a:p>
          <a:p>
            <a:pPr marL="514350" indent="-514350">
              <a:buAutoNum type="romanLcParenBoth" startAt="2"/>
            </a:pPr>
            <a:r>
              <a:rPr lang="en-US" sz="2400" b="1" dirty="0" smtClean="0">
                <a:solidFill>
                  <a:srgbClr val="0070C0"/>
                </a:solidFill>
              </a:rPr>
              <a:t>Did you not see the moon last night?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(iii)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What are you waiting for?</a:t>
            </a:r>
            <a:endParaRPr lang="en-US" sz="2400" b="1" dirty="0" smtClean="0"/>
          </a:p>
          <a:p>
            <a:r>
              <a:rPr lang="en-US" sz="2400" b="1" dirty="0" smtClean="0">
                <a:solidFill>
                  <a:srgbClr val="0070C0"/>
                </a:solidFill>
              </a:rPr>
              <a:t>(iv)  What does this pen cost you?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52401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endParaRPr lang="en-US" sz="2400" dirty="0" smtClean="0"/>
          </a:p>
          <a:p>
            <a:pPr marL="400050" indent="-400050"/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609600"/>
            <a:ext cx="8001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(v) Stop! you (</a:t>
            </a:r>
            <a:r>
              <a:rPr lang="en-US" sz="2400" dirty="0" smtClean="0">
                <a:solidFill>
                  <a:srgbClr val="FF0000"/>
                </a:solidFill>
              </a:rPr>
              <a:t>not see</a:t>
            </a:r>
            <a:r>
              <a:rPr lang="en-US" sz="2400" dirty="0" smtClean="0"/>
              <a:t>) the notice? (Make a </a:t>
            </a:r>
          </a:p>
          <a:p>
            <a:r>
              <a:rPr lang="en-US" sz="2400" dirty="0" smtClean="0"/>
              <a:t>         negative - interrogative sentence in </a:t>
            </a:r>
            <a:r>
              <a:rPr lang="en-US" sz="2400" dirty="0" smtClean="0">
                <a:solidFill>
                  <a:srgbClr val="00B0F0"/>
                </a:solidFill>
              </a:rPr>
              <a:t>simple </a:t>
            </a:r>
          </a:p>
          <a:p>
            <a:r>
              <a:rPr lang="en-US" sz="2400" dirty="0" smtClean="0">
                <a:solidFill>
                  <a:srgbClr val="00B0F0"/>
                </a:solidFill>
              </a:rPr>
              <a:t>         present tense.)</a:t>
            </a:r>
          </a:p>
          <a:p>
            <a:r>
              <a:rPr lang="en-US" sz="2400" dirty="0" smtClean="0"/>
              <a:t>(vi) What you (</a:t>
            </a:r>
            <a:r>
              <a:rPr lang="en-US" sz="2400" dirty="0" smtClean="0">
                <a:solidFill>
                  <a:srgbClr val="FF0000"/>
                </a:solidFill>
              </a:rPr>
              <a:t>have</a:t>
            </a:r>
            <a:r>
              <a:rPr lang="en-US" sz="2400" dirty="0" smtClean="0"/>
              <a:t>) for breakfast usually? </a:t>
            </a:r>
          </a:p>
          <a:p>
            <a:r>
              <a:rPr lang="en-US" sz="2400" dirty="0" smtClean="0"/>
              <a:t>        (Express in </a:t>
            </a:r>
            <a:r>
              <a:rPr lang="en-US" sz="2400" dirty="0" smtClean="0">
                <a:solidFill>
                  <a:srgbClr val="00B0F0"/>
                </a:solidFill>
              </a:rPr>
              <a:t>simple present tense</a:t>
            </a:r>
            <a:r>
              <a:rPr lang="en-US" sz="2400" dirty="0" smtClean="0"/>
              <a:t>.)</a:t>
            </a:r>
          </a:p>
          <a:p>
            <a:r>
              <a:rPr lang="en-US" sz="2400" dirty="0" smtClean="0"/>
              <a:t>(vii) You (</a:t>
            </a:r>
            <a:r>
              <a:rPr lang="en-US" sz="2400" dirty="0" smtClean="0">
                <a:solidFill>
                  <a:srgbClr val="FF0000"/>
                </a:solidFill>
              </a:rPr>
              <a:t>see</a:t>
            </a:r>
            <a:r>
              <a:rPr lang="en-US" sz="2400" dirty="0" smtClean="0"/>
              <a:t>) my car keys anywhere? (Express </a:t>
            </a:r>
          </a:p>
          <a:p>
            <a:r>
              <a:rPr lang="en-US" sz="2400" dirty="0" smtClean="0"/>
              <a:t>         in </a:t>
            </a:r>
            <a:r>
              <a:rPr lang="en-US" sz="2400" dirty="0" smtClean="0">
                <a:solidFill>
                  <a:srgbClr val="00B0F0"/>
                </a:solidFill>
              </a:rPr>
              <a:t>present perfect  tense</a:t>
            </a:r>
            <a:r>
              <a:rPr lang="en-US" sz="2400" dirty="0" smtClean="0"/>
              <a:t>.)</a:t>
            </a:r>
          </a:p>
          <a:p>
            <a:r>
              <a:rPr lang="en-US" sz="2400" dirty="0" smtClean="0"/>
              <a:t>(viii) I am going for a walk; you (</a:t>
            </a:r>
            <a:r>
              <a:rPr lang="en-US" sz="2400" dirty="0" smtClean="0">
                <a:solidFill>
                  <a:srgbClr val="FF0000"/>
                </a:solidFill>
              </a:rPr>
              <a:t>come</a:t>
            </a:r>
            <a:r>
              <a:rPr lang="en-US" sz="2400" dirty="0" smtClean="0"/>
              <a:t>) with me? </a:t>
            </a:r>
          </a:p>
          <a:p>
            <a:r>
              <a:rPr lang="en-US" sz="2400" dirty="0" smtClean="0"/>
              <a:t>        (Express in  </a:t>
            </a:r>
            <a:r>
              <a:rPr lang="en-US" sz="2400" dirty="0" smtClean="0">
                <a:solidFill>
                  <a:srgbClr val="00B0F0"/>
                </a:solidFill>
              </a:rPr>
              <a:t>present continuous tense</a:t>
            </a:r>
            <a:r>
              <a:rPr lang="en-US" sz="2400" dirty="0" smtClean="0"/>
              <a:t>.)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" y="4572000"/>
            <a:ext cx="7848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ANSWERS: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(v) Stop! Don’t you see the notice?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(vi)What do you have for breakfast usually?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(vii) Have you seen my car keys anywhere?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(viii) I am going for a walk; are you coming with me?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09600"/>
            <a:ext cx="7543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(d) Correct the sequence of tense and rewrite       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    any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five</a:t>
            </a:r>
            <a:r>
              <a:rPr lang="en-US" sz="2400" b="1" dirty="0" smtClean="0"/>
              <a:t> </a:t>
            </a:r>
            <a:r>
              <a:rPr lang="en-US" sz="2400" dirty="0" smtClean="0"/>
              <a:t>of the following sentences :		1x5=5</a:t>
            </a:r>
          </a:p>
          <a:p>
            <a:pPr marL="400050" indent="-400050">
              <a:buAutoNum type="romanLcParenBoth"/>
            </a:pPr>
            <a:r>
              <a:rPr lang="en-US" sz="2400" dirty="0" smtClean="0"/>
              <a:t>She worked hard so that she </a:t>
            </a:r>
            <a:r>
              <a:rPr lang="en-US" sz="2400" b="1" dirty="0" smtClean="0">
                <a:solidFill>
                  <a:srgbClr val="FF0000"/>
                </a:solidFill>
              </a:rPr>
              <a:t>may</a:t>
            </a:r>
            <a:r>
              <a:rPr lang="en-US" sz="2400" dirty="0" smtClean="0"/>
              <a:t> pass out.</a:t>
            </a:r>
          </a:p>
          <a:p>
            <a:pPr marL="400050" indent="-400050">
              <a:buAutoNum type="romanLcParenBoth"/>
            </a:pPr>
            <a:r>
              <a:rPr lang="en-US" sz="2400" dirty="0" smtClean="0"/>
              <a:t>Walk carefully lest you </a:t>
            </a:r>
            <a:r>
              <a:rPr lang="en-US" sz="2400" b="1" dirty="0" smtClean="0">
                <a:solidFill>
                  <a:srgbClr val="FF0000"/>
                </a:solidFill>
              </a:rPr>
              <a:t>may</a:t>
            </a:r>
            <a:r>
              <a:rPr lang="en-US" sz="2400" dirty="0" smtClean="0"/>
              <a:t> fall.</a:t>
            </a:r>
          </a:p>
          <a:p>
            <a:pPr marL="400050" indent="-400050">
              <a:buAutoNum type="romanLcParenBoth"/>
            </a:pPr>
            <a:r>
              <a:rPr lang="en-US" sz="2400" dirty="0" smtClean="0"/>
              <a:t>We eat that we </a:t>
            </a:r>
            <a:r>
              <a:rPr lang="en-US" sz="2400" b="1" dirty="0" smtClean="0">
                <a:solidFill>
                  <a:srgbClr val="FF0000"/>
                </a:solidFill>
              </a:rPr>
              <a:t>might</a:t>
            </a:r>
            <a:r>
              <a:rPr lang="en-US" sz="2400" dirty="0" smtClean="0"/>
              <a:t> live.</a:t>
            </a:r>
          </a:p>
          <a:p>
            <a:pPr marL="400050" indent="-400050">
              <a:buAutoNum type="romanLcParenBoth"/>
            </a:pPr>
            <a:r>
              <a:rPr lang="en-US" sz="2400" dirty="0" smtClean="0"/>
              <a:t>I wish he </a:t>
            </a:r>
            <a:r>
              <a:rPr lang="en-US" sz="2400" b="1" dirty="0" smtClean="0">
                <a:solidFill>
                  <a:srgbClr val="FF0000"/>
                </a:solidFill>
              </a:rPr>
              <a:t>was</a:t>
            </a:r>
            <a:r>
              <a:rPr lang="en-US" sz="2400" dirty="0" smtClean="0"/>
              <a:t> here.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3657600"/>
            <a:ext cx="7543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ANSWERS:</a:t>
            </a: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(</a:t>
            </a:r>
            <a:r>
              <a:rPr lang="en-US" sz="2400" b="1" dirty="0" err="1" smtClean="0">
                <a:solidFill>
                  <a:srgbClr val="0070C0"/>
                </a:solidFill>
              </a:rPr>
              <a:t>i</a:t>
            </a:r>
            <a:r>
              <a:rPr lang="en-US" sz="2400" b="1" i="1" dirty="0" smtClean="0">
                <a:solidFill>
                  <a:srgbClr val="0070C0"/>
                </a:solidFill>
              </a:rPr>
              <a:t>) She </a:t>
            </a:r>
            <a:r>
              <a:rPr lang="en-US" sz="2400" b="1" dirty="0" smtClean="0">
                <a:solidFill>
                  <a:srgbClr val="0070C0"/>
                </a:solidFill>
              </a:rPr>
              <a:t>worked hard so that she </a:t>
            </a:r>
            <a:r>
              <a:rPr lang="en-US" sz="2400" b="1" dirty="0" smtClean="0">
                <a:solidFill>
                  <a:srgbClr val="00B050"/>
                </a:solidFill>
              </a:rPr>
              <a:t>might</a:t>
            </a:r>
            <a:r>
              <a:rPr lang="en-US" sz="2400" b="1" dirty="0" smtClean="0">
                <a:solidFill>
                  <a:srgbClr val="0070C0"/>
                </a:solidFill>
              </a:rPr>
              <a:t> pass out.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(ii)Walk carefully lest you </a:t>
            </a:r>
            <a:r>
              <a:rPr lang="en-US" sz="2400" b="1" dirty="0" smtClean="0">
                <a:solidFill>
                  <a:srgbClr val="92D050"/>
                </a:solidFill>
              </a:rPr>
              <a:t>might</a:t>
            </a:r>
            <a:r>
              <a:rPr lang="en-US" sz="2400" b="1" dirty="0" smtClean="0">
                <a:solidFill>
                  <a:srgbClr val="0070C0"/>
                </a:solidFill>
              </a:rPr>
              <a:t>/</a:t>
            </a:r>
            <a:r>
              <a:rPr lang="en-US" sz="2400" b="1" dirty="0" smtClean="0">
                <a:solidFill>
                  <a:srgbClr val="00B050"/>
                </a:solidFill>
              </a:rPr>
              <a:t>should</a:t>
            </a:r>
            <a:r>
              <a:rPr lang="en-US" sz="2400" b="1" dirty="0" smtClean="0">
                <a:solidFill>
                  <a:srgbClr val="0070C0"/>
                </a:solidFill>
              </a:rPr>
              <a:t> fall.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(iii)We eat that we </a:t>
            </a:r>
            <a:r>
              <a:rPr lang="en-US" sz="2400" b="1" dirty="0" smtClean="0">
                <a:solidFill>
                  <a:srgbClr val="00B050"/>
                </a:solidFill>
              </a:rPr>
              <a:t>may</a:t>
            </a:r>
            <a:r>
              <a:rPr lang="en-US" sz="2400" b="1" dirty="0" smtClean="0">
                <a:solidFill>
                  <a:srgbClr val="0070C0"/>
                </a:solidFill>
              </a:rPr>
              <a:t> live.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(iv) I wish he </a:t>
            </a:r>
            <a:r>
              <a:rPr lang="en-US" sz="2400" b="1" dirty="0" smtClean="0">
                <a:solidFill>
                  <a:srgbClr val="00B050"/>
                </a:solidFill>
              </a:rPr>
              <a:t>were</a:t>
            </a:r>
            <a:r>
              <a:rPr lang="en-US" sz="2400" b="1" dirty="0" smtClean="0">
                <a:solidFill>
                  <a:srgbClr val="0070C0"/>
                </a:solidFill>
              </a:rPr>
              <a:t> here.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533400"/>
            <a:ext cx="739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(v)    He behaves as if he </a:t>
            </a:r>
            <a:r>
              <a:rPr lang="en-US" sz="2400" b="1" dirty="0" smtClean="0">
                <a:solidFill>
                  <a:srgbClr val="FF0000"/>
                </a:solidFill>
              </a:rPr>
              <a:t>is</a:t>
            </a:r>
            <a:r>
              <a:rPr lang="en-US" sz="2400" dirty="0" smtClean="0"/>
              <a:t> the Prime Minister.</a:t>
            </a:r>
          </a:p>
          <a:p>
            <a:r>
              <a:rPr lang="en-US" sz="2400" dirty="0" smtClean="0"/>
              <a:t>(vi)   I shall attend the party if you </a:t>
            </a:r>
            <a:r>
              <a:rPr lang="en-US" sz="2400" b="1" dirty="0" smtClean="0">
                <a:solidFill>
                  <a:srgbClr val="FF0000"/>
                </a:solidFill>
              </a:rPr>
              <a:t>will invite </a:t>
            </a:r>
            <a:r>
              <a:rPr lang="en-US" sz="2400" dirty="0" smtClean="0"/>
              <a:t>me.</a:t>
            </a:r>
          </a:p>
          <a:p>
            <a:r>
              <a:rPr lang="en-US" sz="2400" dirty="0" smtClean="0"/>
              <a:t>(vii)  The teacher asked me why I </a:t>
            </a:r>
            <a:r>
              <a:rPr lang="en-US" sz="2400" b="1" dirty="0" smtClean="0">
                <a:solidFill>
                  <a:srgbClr val="FF0000"/>
                </a:solidFill>
              </a:rPr>
              <a:t>am</a:t>
            </a:r>
            <a:r>
              <a:rPr lang="en-US" sz="2400" dirty="0" smtClean="0"/>
              <a:t> so late.</a:t>
            </a:r>
          </a:p>
          <a:p>
            <a:r>
              <a:rPr lang="en-US" sz="2400" dirty="0" smtClean="0"/>
              <a:t>(viii) The </a:t>
            </a:r>
            <a:r>
              <a:rPr lang="en-US" sz="2400" dirty="0" err="1" smtClean="0"/>
              <a:t>Sankaracharya</a:t>
            </a:r>
            <a:r>
              <a:rPr lang="en-US" sz="2400" dirty="0" smtClean="0"/>
              <a:t> said that God </a:t>
            </a:r>
            <a:r>
              <a:rPr lang="en-US" sz="2400" b="1" dirty="0" smtClean="0">
                <a:solidFill>
                  <a:srgbClr val="FF0000"/>
                </a:solidFill>
              </a:rPr>
              <a:t>was</a:t>
            </a:r>
            <a:r>
              <a:rPr lang="en-US" sz="2400" dirty="0" smtClean="0"/>
              <a:t>  </a:t>
            </a:r>
          </a:p>
          <a:p>
            <a:r>
              <a:rPr lang="en-US" sz="2400" dirty="0" smtClean="0"/>
              <a:t>         everywhere.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3048000"/>
            <a:ext cx="7315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ANSWERS:</a:t>
            </a:r>
          </a:p>
          <a:p>
            <a:endParaRPr lang="en-US" sz="2400" b="1" dirty="0" smtClean="0"/>
          </a:p>
          <a:p>
            <a:pPr marL="514350" indent="-514350">
              <a:buAutoNum type="romanLcParenBoth" startAt="5"/>
            </a:pPr>
            <a:r>
              <a:rPr lang="en-US" sz="2400" b="1" dirty="0" smtClean="0">
                <a:solidFill>
                  <a:srgbClr val="0070C0"/>
                </a:solidFill>
              </a:rPr>
              <a:t>He behaves as if he </a:t>
            </a:r>
            <a:r>
              <a:rPr lang="en-US" sz="2400" b="1" dirty="0" smtClean="0">
                <a:solidFill>
                  <a:srgbClr val="00B050"/>
                </a:solidFill>
              </a:rPr>
              <a:t>were</a:t>
            </a:r>
            <a:r>
              <a:rPr lang="en-US" sz="2400" b="1" dirty="0" smtClean="0">
                <a:solidFill>
                  <a:srgbClr val="0070C0"/>
                </a:solidFill>
              </a:rPr>
              <a:t> the Prime   </a:t>
            </a:r>
          </a:p>
          <a:p>
            <a:pPr marL="514350" indent="-514350"/>
            <a:r>
              <a:rPr lang="en-US" sz="2400" b="1" dirty="0" smtClean="0">
                <a:solidFill>
                  <a:srgbClr val="0070C0"/>
                </a:solidFill>
              </a:rPr>
              <a:t>       Minister.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(vi)   I shall attend the party if you </a:t>
            </a:r>
            <a:r>
              <a:rPr lang="en-US" sz="2400" b="1" dirty="0" smtClean="0">
                <a:solidFill>
                  <a:srgbClr val="00B050"/>
                </a:solidFill>
              </a:rPr>
              <a:t>invite</a:t>
            </a:r>
            <a:r>
              <a:rPr lang="en-US" sz="2400" b="1" dirty="0" smtClean="0">
                <a:solidFill>
                  <a:srgbClr val="0070C0"/>
                </a:solidFill>
              </a:rPr>
              <a:t> me.</a:t>
            </a:r>
          </a:p>
          <a:p>
            <a:pPr marL="514350" indent="-514350">
              <a:buAutoNum type="romanLcParenBoth" startAt="7"/>
            </a:pPr>
            <a:r>
              <a:rPr lang="en-US" sz="2400" b="1" dirty="0" smtClean="0">
                <a:solidFill>
                  <a:srgbClr val="0070C0"/>
                </a:solidFill>
              </a:rPr>
              <a:t>The teacher asked me why I </a:t>
            </a:r>
            <a:r>
              <a:rPr lang="en-US" sz="2400" b="1" dirty="0" smtClean="0">
                <a:solidFill>
                  <a:srgbClr val="00B050"/>
                </a:solidFill>
              </a:rPr>
              <a:t>was</a:t>
            </a:r>
            <a:r>
              <a:rPr lang="en-US" sz="2400" b="1" dirty="0" smtClean="0">
                <a:solidFill>
                  <a:srgbClr val="0070C0"/>
                </a:solidFill>
              </a:rPr>
              <a:t> so </a:t>
            </a:r>
          </a:p>
          <a:p>
            <a:pPr marL="514350" indent="-514350"/>
            <a:r>
              <a:rPr lang="en-US" sz="2400" b="1" dirty="0" smtClean="0">
                <a:solidFill>
                  <a:srgbClr val="0070C0"/>
                </a:solidFill>
              </a:rPr>
              <a:t>        late.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(viii) The </a:t>
            </a:r>
            <a:r>
              <a:rPr lang="en-US" sz="2400" b="1" dirty="0" err="1" smtClean="0">
                <a:solidFill>
                  <a:srgbClr val="0070C0"/>
                </a:solidFill>
              </a:rPr>
              <a:t>Sankaracharya</a:t>
            </a:r>
            <a:r>
              <a:rPr lang="en-US" sz="2400" b="1" dirty="0" smtClean="0">
                <a:solidFill>
                  <a:srgbClr val="0070C0"/>
                </a:solidFill>
              </a:rPr>
              <a:t> said that God </a:t>
            </a:r>
            <a:r>
              <a:rPr lang="en-US" sz="2400" b="1" dirty="0" smtClean="0">
                <a:solidFill>
                  <a:srgbClr val="00B050"/>
                </a:solidFill>
              </a:rPr>
              <a:t>is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        everywhere.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UNIT-B</a:t>
            </a:r>
            <a:br>
              <a:rPr lang="en-US" dirty="0" smtClean="0"/>
            </a:br>
            <a:r>
              <a:rPr lang="en-US" dirty="0" smtClean="0"/>
              <a:t>II. (a</a:t>
            </a:r>
            <a:r>
              <a:rPr lang="en-US" sz="2700" dirty="0" smtClean="0"/>
              <a:t>) Fill in the blanks with </a:t>
            </a:r>
            <a:r>
              <a:rPr lang="en-US" sz="2700" dirty="0" err="1" smtClean="0"/>
              <a:t>appropreiate</a:t>
            </a:r>
            <a:r>
              <a:rPr lang="en-US" sz="2700" dirty="0" smtClean="0"/>
              <a:t> form of modal auxiliaries (</a:t>
            </a:r>
            <a:r>
              <a:rPr lang="en-US" sz="2700" b="1" dirty="0" smtClean="0">
                <a:solidFill>
                  <a:srgbClr val="0070C0"/>
                </a:solidFill>
              </a:rPr>
              <a:t>any Five</a:t>
            </a:r>
            <a:r>
              <a:rPr lang="en-US" sz="2700" dirty="0" smtClean="0"/>
              <a:t>) 1x5=5</a:t>
            </a:r>
            <a:br>
              <a:rPr lang="en-US" sz="2700" dirty="0" smtClean="0"/>
            </a:br>
            <a:r>
              <a:rPr lang="en-US" sz="2700" dirty="0" smtClean="0"/>
              <a:t>(</a:t>
            </a:r>
            <a:r>
              <a:rPr lang="en-US" sz="2700" b="1" dirty="0" smtClean="0">
                <a:solidFill>
                  <a:srgbClr val="FF0000"/>
                </a:solidFill>
              </a:rPr>
              <a:t>Write complete sentences.</a:t>
            </a:r>
            <a:r>
              <a:rPr lang="en-US" sz="2700" dirty="0" smtClean="0"/>
              <a:t>)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5029200" cy="3886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Every mortal—die one day.</a:t>
            </a:r>
          </a:p>
          <a:p>
            <a:r>
              <a:rPr lang="en-US" sz="2800" dirty="0" smtClean="0"/>
              <a:t>—you stand on your head?</a:t>
            </a:r>
          </a:p>
          <a:p>
            <a:r>
              <a:rPr lang="en-US" sz="2800" dirty="0" smtClean="0"/>
              <a:t>—I use your cell phone for a while?</a:t>
            </a:r>
          </a:p>
          <a:p>
            <a:r>
              <a:rPr lang="en-US" sz="2800" dirty="0" smtClean="0"/>
              <a:t>This film—to be a great success.</a:t>
            </a:r>
          </a:p>
          <a:p>
            <a:r>
              <a:rPr lang="en-US" sz="2800" dirty="0" smtClean="0"/>
              <a:t>I—live here when I was a boy.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5867400" y="2362200"/>
            <a:ext cx="2162175" cy="3886200"/>
          </a:xfrm>
        </p:spPr>
        <p:txBody>
          <a:bodyPr>
            <a:normAutofit fontScale="25000" lnSpcReduction="20000"/>
          </a:bodyPr>
          <a:lstStyle/>
          <a:p>
            <a:r>
              <a:rPr lang="en-US" sz="9600" b="1" dirty="0" smtClean="0">
                <a:solidFill>
                  <a:srgbClr val="FF0000"/>
                </a:solidFill>
              </a:rPr>
              <a:t>must</a:t>
            </a:r>
          </a:p>
          <a:p>
            <a:endParaRPr lang="en-US" sz="9600" b="1" dirty="0" smtClean="0">
              <a:solidFill>
                <a:srgbClr val="FF0000"/>
              </a:solidFill>
            </a:endParaRPr>
          </a:p>
          <a:p>
            <a:r>
              <a:rPr lang="en-US" sz="9600" b="1" dirty="0" smtClean="0">
                <a:solidFill>
                  <a:srgbClr val="FF0000"/>
                </a:solidFill>
              </a:rPr>
              <a:t>Can</a:t>
            </a:r>
          </a:p>
          <a:p>
            <a:endParaRPr lang="en-US" sz="9600" b="1" dirty="0" smtClean="0">
              <a:solidFill>
                <a:srgbClr val="FF0000"/>
              </a:solidFill>
            </a:endParaRPr>
          </a:p>
          <a:p>
            <a:r>
              <a:rPr lang="en-US" sz="9600" b="1" dirty="0" smtClean="0">
                <a:solidFill>
                  <a:srgbClr val="FF0000"/>
                </a:solidFill>
              </a:rPr>
              <a:t>May/can</a:t>
            </a:r>
          </a:p>
          <a:p>
            <a:endParaRPr lang="en-US" sz="9600" b="1" dirty="0" smtClean="0">
              <a:solidFill>
                <a:srgbClr val="FF0000"/>
              </a:solidFill>
            </a:endParaRPr>
          </a:p>
          <a:p>
            <a:r>
              <a:rPr lang="en-US" sz="9600" b="1" dirty="0" smtClean="0">
                <a:solidFill>
                  <a:srgbClr val="FF0000"/>
                </a:solidFill>
              </a:rPr>
              <a:t>is supposed</a:t>
            </a:r>
          </a:p>
          <a:p>
            <a:endParaRPr lang="en-US" sz="9600" b="1" dirty="0" smtClean="0">
              <a:solidFill>
                <a:srgbClr val="FF0000"/>
              </a:solidFill>
            </a:endParaRPr>
          </a:p>
          <a:p>
            <a:r>
              <a:rPr lang="en-US" sz="9600" b="1" dirty="0" smtClean="0">
                <a:solidFill>
                  <a:srgbClr val="FF0000"/>
                </a:solidFill>
              </a:rPr>
              <a:t>used to</a:t>
            </a:r>
          </a:p>
          <a:p>
            <a:endParaRPr lang="en-US" sz="9600" dirty="0" smtClean="0"/>
          </a:p>
          <a:p>
            <a:pPr>
              <a:buNone/>
            </a:pPr>
            <a:endParaRPr lang="en-US" sz="9600" dirty="0" smtClean="0"/>
          </a:p>
          <a:p>
            <a:endParaRPr lang="en-US" sz="9600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5105400" cy="658368"/>
          </a:xfrm>
        </p:spPr>
        <p:txBody>
          <a:bodyPr/>
          <a:lstStyle/>
          <a:p>
            <a:pPr algn="ctr"/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5943600" y="1569720"/>
            <a:ext cx="2057400" cy="658368"/>
          </a:xfrm>
        </p:spPr>
        <p:txBody>
          <a:bodyPr/>
          <a:lstStyle/>
          <a:p>
            <a:pPr algn="ctr"/>
            <a:r>
              <a:rPr lang="en-US" dirty="0" smtClean="0"/>
              <a:t>Answers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572000" cy="3886200"/>
          </a:xfrm>
        </p:spPr>
        <p:txBody>
          <a:bodyPr/>
          <a:lstStyle/>
          <a:p>
            <a:r>
              <a:rPr lang="en-US" dirty="0" smtClean="0"/>
              <a:t>You —not worry for money.</a:t>
            </a:r>
          </a:p>
          <a:p>
            <a:r>
              <a:rPr lang="en-US" dirty="0" smtClean="0"/>
              <a:t>He— be seventy now.</a:t>
            </a:r>
          </a:p>
          <a:p>
            <a:r>
              <a:rPr lang="en-US" dirty="0" smtClean="0"/>
              <a:t>You are— to respect your elders.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5867399" y="2362200"/>
            <a:ext cx="2162175" cy="38862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Need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Will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supposed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4419600" cy="658368"/>
          </a:xfrm>
        </p:spPr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5257800" y="1569720"/>
            <a:ext cx="2743200" cy="658368"/>
          </a:xfrm>
        </p:spPr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558</TotalTime>
  <Words>1313</Words>
  <Application>Microsoft Office PowerPoint</Application>
  <PresentationFormat>On-screen Show (4:3)</PresentationFormat>
  <Paragraphs>217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Oriel</vt:lpstr>
      <vt:lpstr>ENGLISH GRAMMAR</vt:lpstr>
      <vt:lpstr>( Grammar Exercises with Answers) (a)Fill in the blanks with appropriate forms of verbs ‘be’ (any five) :           1 X 5   = 5 NOTE: write complete sentences. </vt:lpstr>
      <vt:lpstr>  choose the correct tense of the verb from the alternatives given in the brackets (any five) :        1 X 5   = 5 NOTE: write complete sentences. </vt:lpstr>
      <vt:lpstr>Slide 4</vt:lpstr>
      <vt:lpstr>Slide 5</vt:lpstr>
      <vt:lpstr>Slide 6</vt:lpstr>
      <vt:lpstr>Slide 7</vt:lpstr>
      <vt:lpstr>UNIT-B II. (a) Fill in the blanks with appropreiate form of modal auxiliaries (any Five) 1x5=5 (Write complete sentences.)</vt:lpstr>
      <vt:lpstr>Slide 9</vt:lpstr>
      <vt:lpstr>CONTINUED…</vt:lpstr>
      <vt:lpstr>CONTINUED…</vt:lpstr>
      <vt:lpstr>Slide 12</vt:lpstr>
      <vt:lpstr>Slide 13</vt:lpstr>
      <vt:lpstr>Slide 14</vt:lpstr>
      <vt:lpstr>Slide 15</vt:lpstr>
      <vt:lpstr>THANKS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GRAMMAR</dc:title>
  <dc:creator>Y SINGH</dc:creator>
  <cp:lastModifiedBy>JNC PSG</cp:lastModifiedBy>
  <cp:revision>66</cp:revision>
  <dcterms:created xsi:type="dcterms:W3CDTF">2011-11-10T13:47:10Z</dcterms:created>
  <dcterms:modified xsi:type="dcterms:W3CDTF">2019-04-16T13:12:42Z</dcterms:modified>
</cp:coreProperties>
</file>